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5" r:id="rId3"/>
    <p:sldId id="266" r:id="rId4"/>
    <p:sldId id="263" r:id="rId5"/>
    <p:sldId id="268" r:id="rId6"/>
    <p:sldId id="269" r:id="rId7"/>
    <p:sldId id="271" r:id="rId8"/>
    <p:sldId id="270" r:id="rId9"/>
    <p:sldId id="272" r:id="rId10"/>
    <p:sldId id="273" r:id="rId11"/>
    <p:sldId id="274" r:id="rId12"/>
    <p:sldId id="282" r:id="rId13"/>
    <p:sldId id="276" r:id="rId14"/>
    <p:sldId id="277" r:id="rId15"/>
    <p:sldId id="278" r:id="rId16"/>
    <p:sldId id="280" r:id="rId17"/>
    <p:sldId id="281" r:id="rId18"/>
    <p:sldId id="283" r:id="rId19"/>
  </p:sldIdLst>
  <p:sldSz cx="9144000" cy="6858000" type="screen4x3"/>
  <p:notesSz cx="6743700" cy="9906000"/>
  <p:defaultTextStyle>
    <a:defPPr>
      <a:defRPr lang="en-US"/>
    </a:defPPr>
    <a:lvl1pPr algn="l" rtl="0" eaLnBrk="0" fontAlgn="base" hangingPunct="0">
      <a:lnSpc>
        <a:spcPts val="3600"/>
      </a:lnSpc>
      <a:spcBef>
        <a:spcPts val="500"/>
      </a:spcBef>
      <a:spcAft>
        <a:spcPct val="0"/>
      </a:spcAft>
      <a:buClr>
        <a:srgbClr val="990033"/>
      </a:buClr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lnSpc>
        <a:spcPts val="3600"/>
      </a:lnSpc>
      <a:spcBef>
        <a:spcPts val="500"/>
      </a:spcBef>
      <a:spcAft>
        <a:spcPct val="0"/>
      </a:spcAft>
      <a:buClr>
        <a:srgbClr val="990033"/>
      </a:buClr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lnSpc>
        <a:spcPts val="3600"/>
      </a:lnSpc>
      <a:spcBef>
        <a:spcPts val="500"/>
      </a:spcBef>
      <a:spcAft>
        <a:spcPct val="0"/>
      </a:spcAft>
      <a:buClr>
        <a:srgbClr val="990033"/>
      </a:buClr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lnSpc>
        <a:spcPts val="3600"/>
      </a:lnSpc>
      <a:spcBef>
        <a:spcPts val="500"/>
      </a:spcBef>
      <a:spcAft>
        <a:spcPct val="0"/>
      </a:spcAft>
      <a:buClr>
        <a:srgbClr val="990033"/>
      </a:buClr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lnSpc>
        <a:spcPts val="3600"/>
      </a:lnSpc>
      <a:spcBef>
        <a:spcPts val="500"/>
      </a:spcBef>
      <a:spcAft>
        <a:spcPct val="0"/>
      </a:spcAft>
      <a:buClr>
        <a:srgbClr val="990033"/>
      </a:buClr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2448"/>
    <a:srgbClr val="B01C2E"/>
    <a:srgbClr val="DDDDDD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lnSpc>
                <a:spcPts val="3713"/>
              </a:lnSpc>
              <a:spcBef>
                <a:spcPts val="513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lnSpc>
                <a:spcPts val="3713"/>
              </a:lnSpc>
              <a:spcBef>
                <a:spcPts val="513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lnSpc>
                <a:spcPts val="3713"/>
              </a:lnSpc>
              <a:spcBef>
                <a:spcPts val="513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lnSpc>
                <a:spcPts val="3713"/>
              </a:lnSpc>
              <a:spcBef>
                <a:spcPts val="513"/>
              </a:spcBef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DB8ADD8B-DCFE-4A15-91C4-BBD692B338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638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lnSpc>
                <a:spcPct val="100000"/>
              </a:lnSpc>
              <a:spcBef>
                <a:spcPct val="20000"/>
              </a:spcBef>
              <a:buClrTx/>
              <a:defRPr sz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lnSpc>
                <a:spcPct val="100000"/>
              </a:lnSpc>
              <a:spcBef>
                <a:spcPct val="20000"/>
              </a:spcBef>
              <a:buClrTx/>
              <a:defRPr sz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705350"/>
            <a:ext cx="494347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lnSpc>
                <a:spcPct val="100000"/>
              </a:lnSpc>
              <a:spcBef>
                <a:spcPct val="20000"/>
              </a:spcBef>
              <a:buClrTx/>
              <a:defRPr sz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lnSpc>
                <a:spcPct val="100000"/>
              </a:lnSpc>
              <a:spcBef>
                <a:spcPct val="20000"/>
              </a:spcBef>
              <a:buClrTx/>
              <a:defRPr sz="12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C8B86B1-6D09-43BC-83B6-A494A39D2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41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784350"/>
            <a:ext cx="91440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defRPr/>
            </a:pPr>
            <a:endParaRPr lang="en-GB" sz="4000"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rgbClr val="00244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defRPr/>
            </a:pPr>
            <a:endParaRPr lang="en-GB" sz="180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6" name="Picture 10" descr="F:\USERS\Urfan\New ID\logo-scre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5562600"/>
            <a:ext cx="2697163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457200"/>
            <a:ext cx="7315200" cy="914400"/>
          </a:xfrm>
        </p:spPr>
        <p:txBody>
          <a:bodyPr/>
          <a:lstStyle>
            <a:lvl1pPr>
              <a:lnSpc>
                <a:spcPts val="2800"/>
              </a:lnSpc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Enter  the name and role of the speaker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514600"/>
            <a:ext cx="7315200" cy="1676400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Enter the title of the presentation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B08327-4780-4568-9182-AF1F8781A14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26C54F-FD84-4B3F-9761-E0717998733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467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43000" y="1524000"/>
            <a:ext cx="36576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524000"/>
            <a:ext cx="3657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8C5BCD-A0B0-4536-87EA-B5EF5B8AE897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467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43000" y="1524000"/>
            <a:ext cx="74676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8493C5-7E24-40FB-BEB5-C43C756CC5A2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467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1143000" y="1524000"/>
            <a:ext cx="36576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524000"/>
            <a:ext cx="3657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AE6BD4-46C1-46A7-8D6A-A0AB4C8752CD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97F5C7-7260-4A4C-8F5D-E6C57911F2EC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5FAE0D-D020-423A-9BA1-21484139EE3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65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365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24EB10-D38B-45B8-974C-315ADD766F0C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B43E47-B210-41ED-AB76-DF1923CE6FE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FA5397-ED2B-4653-8F3C-8DE7307B3FB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AD771C-0C12-402E-836E-B95CD1158471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BBEEED-34E0-4BC8-93C0-5E870E62ED70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67CFD5-F9DA-4291-8B9F-AAC9EDD52856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0"/>
          <p:cNvGrpSpPr>
            <a:grpSpLocks/>
          </p:cNvGrpSpPr>
          <p:nvPr/>
        </p:nvGrpSpPr>
        <p:grpSpPr bwMode="auto">
          <a:xfrm>
            <a:off x="0" y="0"/>
            <a:ext cx="533400" cy="6858000"/>
            <a:chOff x="0" y="0"/>
            <a:chExt cx="336" cy="4320"/>
          </a:xfrm>
        </p:grpSpPr>
        <p:sp>
          <p:nvSpPr>
            <p:cNvPr id="1031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336" cy="1104"/>
            </a:xfrm>
            <a:prstGeom prst="rect">
              <a:avLst/>
            </a:prstGeom>
            <a:solidFill>
              <a:srgbClr val="002448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endParaRPr lang="en-GB" sz="2800">
                <a:solidFill>
                  <a:srgbClr val="002244"/>
                </a:solidFill>
                <a:latin typeface="Times New Roman" pitchFamily="18" charset="0"/>
              </a:endParaRPr>
            </a:p>
          </p:txBody>
        </p:sp>
        <p:sp>
          <p:nvSpPr>
            <p:cNvPr id="1032" name="Rectangle 12"/>
            <p:cNvSpPr>
              <a:spLocks noChangeArrowheads="1"/>
            </p:cNvSpPr>
            <p:nvPr/>
          </p:nvSpPr>
          <p:spPr bwMode="auto">
            <a:xfrm>
              <a:off x="0" y="1124"/>
              <a:ext cx="336" cy="3196"/>
            </a:xfrm>
            <a:prstGeom prst="rect">
              <a:avLst/>
            </a:prstGeom>
            <a:solidFill>
              <a:srgbClr val="B01C2E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endParaRPr lang="en-GB" sz="4000">
                <a:latin typeface="Times New Roman" pitchFamily="18" charset="0"/>
              </a:endParaRPr>
            </a:p>
          </p:txBody>
        </p:sp>
      </p:grp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Enter the page title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467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533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defRPr sz="14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091074B-009D-4186-90CB-BFE34C0E6A65}" type="slidenum">
              <a:rPr lang="en-US"/>
              <a:pPr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pic>
        <p:nvPicPr>
          <p:cNvPr id="5126" name="Picture 13" descr="F:\USERS\Urfan\New ID\logo-small-screen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73900" y="5930900"/>
            <a:ext cx="16113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 autoUpdateAnimBg="0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3600"/>
        </a:lnSpc>
        <a:spcBef>
          <a:spcPts val="500"/>
        </a:spcBef>
        <a:spcAft>
          <a:spcPct val="0"/>
        </a:spcAft>
        <a:buClr>
          <a:srgbClr val="990033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J.O.Langner@bristol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le.bris.ac.uk/webapps/portal/frameset.jsp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solidFill>
            <a:srgbClr val="002448"/>
          </a:solidFill>
        </p:spPr>
        <p:txBody>
          <a:bodyPr/>
          <a:lstStyle/>
          <a:p>
            <a:r>
              <a:rPr lang="en-US" b="0" smtClean="0">
                <a:ea typeface="ＭＳ Ｐゴシック" pitchFamily="34" charset="-128"/>
              </a:rPr>
              <a:t>Jonas Ole Langner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667000"/>
            <a:ext cx="7315200" cy="1676400"/>
          </a:xfrm>
          <a:solidFill>
            <a:srgbClr val="B01C2E"/>
          </a:solidFill>
        </p:spPr>
        <p:txBody>
          <a:bodyPr/>
          <a:lstStyle/>
          <a:p>
            <a:r>
              <a:rPr lang="en-GB" b="1" dirty="0" smtClean="0">
                <a:ea typeface="ＭＳ Ｐゴシック" pitchFamily="34" charset="-128"/>
              </a:rPr>
              <a:t>An online grammar course for students of German</a:t>
            </a:r>
            <a:endParaRPr lang="en-GB" dirty="0" smtClean="0">
              <a:ea typeface="ＭＳ Ｐゴシック" pitchFamily="34" charset="-128"/>
            </a:endParaRPr>
          </a:p>
          <a:p>
            <a:pPr>
              <a:lnSpc>
                <a:spcPts val="4000"/>
              </a:lnSpc>
            </a:pPr>
            <a:r>
              <a:rPr lang="en-GB" sz="1800" dirty="0" smtClean="0">
                <a:ea typeface="ＭＳ Ｐゴシック" pitchFamily="34" charset="-128"/>
              </a:rPr>
              <a:t>LLAS e-learning symposium, 24./25.01.2013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37"/>
          </a:xfrm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>
          <a:xfrm>
            <a:off x="468313" y="620713"/>
            <a:ext cx="4040187" cy="639762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Reasons for not doing all tutorials/tests</a:t>
            </a:r>
          </a:p>
        </p:txBody>
      </p:sp>
      <p:sp>
        <p:nvSpPr>
          <p:cNvPr id="2662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12875"/>
            <a:ext cx="4040188" cy="4713288"/>
          </a:xfrm>
        </p:spPr>
        <p:txBody>
          <a:bodyPr/>
          <a:lstStyle/>
          <a:p>
            <a:r>
              <a:rPr lang="en-GB" altLang="en-US" smtClean="0">
                <a:ea typeface="ＭＳ Ｐゴシック" pitchFamily="34" charset="-128"/>
              </a:rPr>
              <a:t>“</a:t>
            </a:r>
            <a:r>
              <a:rPr lang="en-GB" smtClean="0">
                <a:ea typeface="ＭＳ Ｐゴシック" pitchFamily="34" charset="-128"/>
              </a:rPr>
              <a:t>I forgot to</a:t>
            </a:r>
            <a:r>
              <a:rPr lang="en-GB" altLang="en-US" smtClean="0">
                <a:ea typeface="ＭＳ Ｐゴシック" pitchFamily="34" charset="-128"/>
              </a:rPr>
              <a:t>”</a:t>
            </a:r>
            <a:r>
              <a:rPr lang="en-GB" smtClean="0">
                <a:ea typeface="ＭＳ Ｐゴシック" pitchFamily="34" charset="-128"/>
              </a:rPr>
              <a:t> (8/4)</a:t>
            </a:r>
          </a:p>
          <a:p>
            <a:r>
              <a:rPr lang="en-GB" altLang="en-US" smtClean="0">
                <a:ea typeface="ＭＳ Ｐゴシック" pitchFamily="34" charset="-128"/>
              </a:rPr>
              <a:t>“</a:t>
            </a:r>
            <a:r>
              <a:rPr lang="en-GB" smtClean="0">
                <a:ea typeface="ＭＳ Ｐゴシック" pitchFamily="34" charset="-128"/>
              </a:rPr>
              <a:t>had other – more important – things to do</a:t>
            </a:r>
            <a:r>
              <a:rPr lang="en-GB" altLang="en-US" smtClean="0">
                <a:ea typeface="ＭＳ Ｐゴシック" pitchFamily="34" charset="-128"/>
              </a:rPr>
              <a:t>”</a:t>
            </a:r>
            <a:r>
              <a:rPr lang="en-GB" smtClean="0">
                <a:ea typeface="ＭＳ Ｐゴシック" pitchFamily="34" charset="-128"/>
              </a:rPr>
              <a:t> (2/5)</a:t>
            </a:r>
          </a:p>
          <a:p>
            <a:r>
              <a:rPr lang="en-GB" altLang="en-US" smtClean="0">
                <a:ea typeface="ＭＳ Ｐゴシック" pitchFamily="34" charset="-128"/>
              </a:rPr>
              <a:t>“</a:t>
            </a:r>
            <a:r>
              <a:rPr lang="en-GB" smtClean="0">
                <a:ea typeface="ＭＳ Ｐゴシック" pitchFamily="34" charset="-128"/>
              </a:rPr>
              <a:t>find them frustrating/pointless/</a:t>
            </a:r>
          </a:p>
          <a:p>
            <a:pPr>
              <a:buFontTx/>
              <a:buNone/>
            </a:pPr>
            <a:r>
              <a:rPr lang="en-GB" smtClean="0">
                <a:ea typeface="ＭＳ Ｐゴシック" pitchFamily="34" charset="-128"/>
              </a:rPr>
              <a:t>	stressfull/etc.</a:t>
            </a:r>
            <a:r>
              <a:rPr lang="en-GB" altLang="en-US" smtClean="0">
                <a:ea typeface="ＭＳ Ｐゴシック" pitchFamily="34" charset="-128"/>
              </a:rPr>
              <a:t>”</a:t>
            </a:r>
            <a:r>
              <a:rPr lang="en-GB" smtClean="0">
                <a:ea typeface="ＭＳ Ｐゴシック" pitchFamily="34" charset="-128"/>
              </a:rPr>
              <a:t> (only for tests: 10)</a:t>
            </a:r>
          </a:p>
        </p:txBody>
      </p:sp>
      <p:sp>
        <p:nvSpPr>
          <p:cNvPr id="26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620713"/>
            <a:ext cx="4041775" cy="639762"/>
          </a:xfrm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reasons for repeating tutorials/tests</a:t>
            </a:r>
          </a:p>
        </p:txBody>
      </p:sp>
      <p:sp>
        <p:nvSpPr>
          <p:cNvPr id="26630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1268413"/>
            <a:ext cx="4103687" cy="2016125"/>
          </a:xfrm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test result not satisfactory (4/14)</a:t>
            </a:r>
          </a:p>
          <a:p>
            <a:r>
              <a:rPr lang="en-GB" smtClean="0">
                <a:ea typeface="ＭＳ Ｐゴシック" pitchFamily="34" charset="-128"/>
              </a:rPr>
              <a:t>difficult (only for tutorial: 7)</a:t>
            </a:r>
          </a:p>
          <a:p>
            <a:r>
              <a:rPr lang="en-GB" smtClean="0">
                <a:ea typeface="ＭＳ Ｐゴシック" pitchFamily="34" charset="-128"/>
              </a:rPr>
              <a:t>revision (11/8)</a:t>
            </a:r>
          </a:p>
        </p:txBody>
      </p:sp>
      <p:sp>
        <p:nvSpPr>
          <p:cNvPr id="26631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8F6CA4F-A3AD-4504-BA64-A561DC42A802}" type="slidenum">
              <a:rPr lang="en-US">
                <a:latin typeface="Arial" charset="0"/>
              </a:rPr>
              <a:pPr/>
              <a:t>10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32" name="TextBox 7"/>
          <p:cNvSpPr txBox="1">
            <a:spLocks noChangeArrowheads="1"/>
          </p:cNvSpPr>
          <p:nvPr/>
        </p:nvSpPr>
        <p:spPr bwMode="auto">
          <a:xfrm>
            <a:off x="4643438" y="3357563"/>
            <a:ext cx="403225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/>
              <a:t>reasons for doing tests without tutorial</a:t>
            </a:r>
          </a:p>
        </p:txBody>
      </p:sp>
      <p:sp>
        <p:nvSpPr>
          <p:cNvPr id="26633" name="TextBox 9"/>
          <p:cNvSpPr txBox="1">
            <a:spLocks noChangeArrowheads="1"/>
          </p:cNvSpPr>
          <p:nvPr/>
        </p:nvSpPr>
        <p:spPr bwMode="auto">
          <a:xfrm>
            <a:off x="4787900" y="4365625"/>
            <a:ext cx="381635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GB" dirty="0"/>
              <a:t> </a:t>
            </a:r>
            <a:r>
              <a:rPr lang="en-GB" altLang="en-US" dirty="0"/>
              <a:t>“</a:t>
            </a:r>
            <a:r>
              <a:rPr lang="en-GB" dirty="0"/>
              <a:t>knew the grammar   </a:t>
            </a:r>
          </a:p>
          <a:p>
            <a:r>
              <a:rPr lang="en-GB" dirty="0"/>
              <a:t>   topic</a:t>
            </a:r>
            <a:r>
              <a:rPr lang="en-GB" altLang="en-US" dirty="0"/>
              <a:t>”</a:t>
            </a:r>
            <a:r>
              <a:rPr lang="en-GB" dirty="0"/>
              <a:t> (8)</a:t>
            </a:r>
          </a:p>
          <a:p>
            <a:pPr>
              <a:buFont typeface="Arial" charset="0"/>
              <a:buChar char="•"/>
            </a:pPr>
            <a:r>
              <a:rPr lang="en-GB" dirty="0"/>
              <a:t> </a:t>
            </a:r>
            <a:r>
              <a:rPr lang="en-GB" altLang="en-US" dirty="0"/>
              <a:t>“</a:t>
            </a:r>
            <a:r>
              <a:rPr lang="en-GB" dirty="0"/>
              <a:t>covered in class</a:t>
            </a:r>
            <a:r>
              <a:rPr lang="en-GB" altLang="en-US" dirty="0"/>
              <a:t>”</a:t>
            </a:r>
            <a:r>
              <a:rPr lang="en-GB" dirty="0"/>
              <a:t>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/>
      <p:bldP spid="266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How much time did you roughly spend on the online grammar course?</a:t>
            </a:r>
          </a:p>
        </p:txBody>
      </p:sp>
      <p:graphicFrame>
        <p:nvGraphicFramePr>
          <p:cNvPr id="4098" name="Chart Placeholder 4"/>
          <p:cNvGraphicFramePr>
            <a:graphicFrameLocks noGrp="1"/>
          </p:cNvGraphicFramePr>
          <p:nvPr>
            <p:ph type="chart" idx="1"/>
          </p:nvPr>
        </p:nvGraphicFramePr>
        <p:xfrm>
          <a:off x="1065213" y="1506538"/>
          <a:ext cx="7569200" cy="499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r:id="rId3" imgW="7565792" imgH="4999153" progId="Excel.Sheet.8">
                  <p:embed/>
                </p:oleObj>
              </mc:Choice>
              <mc:Fallback>
                <p:oleObj r:id="rId3" imgW="7565792" imgH="4999153" progId="Excel.Sheet.8">
                  <p:embed/>
                  <p:pic>
                    <p:nvPicPr>
                      <p:cNvPr id="0" name="Chart Placehold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1506538"/>
                        <a:ext cx="7569200" cy="499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C30F431-8969-4F27-84A0-C21498C60BEC}" type="slidenum">
              <a:rPr lang="en-US">
                <a:latin typeface="Arial" charset="0"/>
              </a:rPr>
              <a:pPr/>
              <a:t>11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Students’ grammar knowledge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 in assessment pattern</a:t>
            </a:r>
          </a:p>
          <a:p>
            <a:r>
              <a:rPr lang="en-GB" dirty="0" smtClean="0"/>
              <a:t>overall results in end-of-year grammar test seem to be better</a:t>
            </a:r>
          </a:p>
          <a:p>
            <a:r>
              <a:rPr lang="en-GB" dirty="0" smtClean="0"/>
              <a:t>those students with the worst results were those who had done fewer tests than all the others</a:t>
            </a:r>
          </a:p>
          <a:p>
            <a:r>
              <a:rPr lang="en-GB" dirty="0" smtClean="0"/>
              <a:t>good results did not necessarily mean successful completion of all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8493C5-7E24-40FB-BEB5-C43C756CC5A2}" type="slidenum">
              <a:rPr lang="en-US" smtClean="0"/>
              <a:pPr>
                <a:defRPr/>
              </a:pPr>
              <a:t>12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F45FFE-6B15-4F4E-9EB7-5D8F9D7B843D}" type="slidenum">
              <a:rPr lang="en-US">
                <a:latin typeface="Arial" charset="0"/>
              </a:rPr>
              <a:pPr/>
              <a:t>13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advantages of the online grammar course (students)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0000FF"/>
            </a:solidFill>
          </a:ln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instant feedback (1)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more time for other things in class (2)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easy to see what was expected in exam (13)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possibility to do tutorials/tests several times (8)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useful revision tool (6)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can be done in own time and anywhere (16)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2CA422C-09C2-4F15-8932-691638033E15}" type="slidenum">
              <a:rPr lang="en-US">
                <a:latin typeface="Arial" charset="0"/>
              </a:rPr>
              <a:pPr/>
              <a:t>14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disadvantages of the online grammar course (students)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341438"/>
            <a:ext cx="7467600" cy="4824412"/>
          </a:xfrm>
          <a:ln>
            <a:solidFill>
              <a:srgbClr val="0000FF"/>
            </a:solidFill>
          </a:ln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unresponsive/no feedback/no corrections/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mtClean="0">
                <a:ea typeface="ＭＳ Ｐゴシック" pitchFamily="34" charset="-128"/>
              </a:rPr>
              <a:t>	inaccessible (19)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no deadlines – easy to forget (4)</a:t>
            </a:r>
          </a:p>
          <a:p>
            <a:pPr>
              <a:spcBef>
                <a:spcPct val="10000"/>
              </a:spcBef>
            </a:pP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I want to be taught by a real teacher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(3), this is essential for some topics (4);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you cannot ask questions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(2)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prefer other resources (paper test, grammar book) (2)</a:t>
            </a:r>
          </a:p>
          <a:p>
            <a:pPr>
              <a:spcBef>
                <a:spcPct val="10000"/>
              </a:spcBef>
            </a:pP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yet another activity that requires the use of a computer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endParaRPr lang="en-US" altLang="ja-JP" smtClean="0">
              <a:ea typeface="ＭＳ Ｐゴシック" pitchFamily="34" charset="-128"/>
            </a:endParaRPr>
          </a:p>
          <a:p>
            <a:pPr>
              <a:spcBef>
                <a:spcPct val="1000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DF01493-D3D9-4AE2-9613-76C4CA03357F}" type="slidenum">
              <a:rPr lang="en-US">
                <a:latin typeface="Arial" charset="0"/>
              </a:rPr>
              <a:pPr/>
              <a:t>15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How can we improve the course?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341438"/>
            <a:ext cx="7467600" cy="4114800"/>
          </a:xfrm>
          <a:ln>
            <a:solidFill>
              <a:srgbClr val="0000FF"/>
            </a:solidFill>
          </a:ln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give more feedback and correct answers (10)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offer slot in class to go through online grammar course (3); have grammar lessons (3)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offer weekly face-to-face tutorials (3)</a:t>
            </a:r>
          </a:p>
          <a:p>
            <a:pPr>
              <a:spcBef>
                <a:spcPct val="10000"/>
              </a:spcBef>
            </a:pP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make it compulsory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(2)</a:t>
            </a:r>
          </a:p>
          <a:p>
            <a:pPr>
              <a:spcBef>
                <a:spcPct val="10000"/>
              </a:spcBef>
            </a:pPr>
            <a:endParaRPr lang="en-US" smtClean="0">
              <a:ea typeface="ＭＳ Ｐゴシック" pitchFamily="34" charset="-128"/>
            </a:endParaRP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make the course available for Year 2 students (3)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8F3EB3-4B48-4177-9837-28E7B17B8A22}" type="slidenum">
              <a:rPr lang="en-US">
                <a:latin typeface="Arial" charset="0"/>
              </a:rPr>
              <a:pPr/>
              <a:t>16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Work over the summer: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341438"/>
            <a:ext cx="7467600" cy="4114800"/>
          </a:xfrm>
          <a:ln>
            <a:solidFill>
              <a:srgbClr val="0000FF"/>
            </a:solidFill>
          </a:ln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dirty="0" smtClean="0">
                <a:ea typeface="ＭＳ Ｐゴシック" pitchFamily="34" charset="-128"/>
              </a:rPr>
              <a:t>review tutorials (structure, tests, pictures)</a:t>
            </a:r>
          </a:p>
          <a:p>
            <a:pPr>
              <a:spcBef>
                <a:spcPct val="10000"/>
              </a:spcBef>
            </a:pPr>
            <a:r>
              <a:rPr lang="en-US" dirty="0" smtClean="0">
                <a:ea typeface="ＭＳ Ｐゴシック" pitchFamily="34" charset="-128"/>
              </a:rPr>
              <a:t>integrate grammar films by Year 2 students</a:t>
            </a:r>
          </a:p>
          <a:p>
            <a:pPr>
              <a:spcBef>
                <a:spcPct val="10000"/>
              </a:spcBef>
            </a:pPr>
            <a:r>
              <a:rPr lang="en-US" dirty="0" smtClean="0">
                <a:ea typeface="ＭＳ Ｐゴシック" pitchFamily="34" charset="-128"/>
              </a:rPr>
              <a:t>give more (concise) feedback on tests</a:t>
            </a:r>
          </a:p>
          <a:p>
            <a:pPr>
              <a:spcBef>
                <a:spcPct val="10000"/>
              </a:spcBef>
            </a:pPr>
            <a:r>
              <a:rPr lang="en-US" dirty="0" smtClean="0">
                <a:ea typeface="ＭＳ Ｐゴシック" pitchFamily="34" charset="-128"/>
              </a:rPr>
              <a:t>grammar slots in class (already done since TB 2)</a:t>
            </a:r>
          </a:p>
          <a:p>
            <a:pPr>
              <a:spcBef>
                <a:spcPct val="10000"/>
              </a:spcBef>
            </a:pPr>
            <a:r>
              <a:rPr lang="en-US" dirty="0" smtClean="0">
                <a:ea typeface="ＭＳ Ｐゴシック" pitchFamily="34" charset="-128"/>
              </a:rPr>
              <a:t>make course available to Year 2 and 4 students for revision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595E42-53B7-4B0E-AA26-9B10B14839D6}" type="slidenum">
              <a:rPr lang="en-US">
                <a:latin typeface="Arial" charset="0"/>
              </a:rPr>
              <a:pPr/>
              <a:t>17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Finally: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341438"/>
            <a:ext cx="7467600" cy="4114800"/>
          </a:xfrm>
          <a:ln>
            <a:solidFill>
              <a:srgbClr val="0000FF"/>
            </a:solidFill>
          </a:ln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potential realised (mobile learning, revision tool)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offers (at least) another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contact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hour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blended learning is important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good and timely feedback is key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it requires a lot of time from students and staff</a:t>
            </a:r>
          </a:p>
          <a:p>
            <a:pPr>
              <a:spcBef>
                <a:spcPct val="1000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000"/>
              </a:lnSpc>
              <a:buNone/>
            </a:pPr>
            <a:endParaRPr lang="en-GB" sz="2000" dirty="0" smtClean="0"/>
          </a:p>
          <a:p>
            <a:pPr>
              <a:lnSpc>
                <a:spcPts val="2000"/>
              </a:lnSpc>
              <a:buNone/>
            </a:pPr>
            <a:r>
              <a:rPr lang="en-GB" sz="2000" dirty="0" smtClean="0"/>
              <a:t>	Jonas </a:t>
            </a:r>
            <a:r>
              <a:rPr lang="en-GB" sz="2000" dirty="0" err="1" smtClean="0"/>
              <a:t>Langner</a:t>
            </a:r>
            <a:endParaRPr lang="en-GB" sz="2000" dirty="0" smtClean="0"/>
          </a:p>
          <a:p>
            <a:pPr>
              <a:lnSpc>
                <a:spcPts val="2000"/>
              </a:lnSpc>
              <a:buNone/>
            </a:pPr>
            <a:r>
              <a:rPr lang="en-GB" sz="2000" dirty="0" smtClean="0"/>
              <a:t>	Language Director, German</a:t>
            </a:r>
          </a:p>
          <a:p>
            <a:pPr>
              <a:lnSpc>
                <a:spcPts val="2000"/>
              </a:lnSpc>
              <a:buNone/>
            </a:pPr>
            <a:r>
              <a:rPr lang="en-GB" sz="2000" dirty="0" smtClean="0"/>
              <a:t>	University of Bristol</a:t>
            </a:r>
          </a:p>
          <a:p>
            <a:pPr>
              <a:lnSpc>
                <a:spcPts val="2000"/>
              </a:lnSpc>
              <a:buNone/>
            </a:pPr>
            <a:r>
              <a:rPr lang="en-GB" sz="2000" dirty="0" smtClean="0"/>
              <a:t>	School of Modern Languages</a:t>
            </a:r>
          </a:p>
          <a:p>
            <a:pPr>
              <a:lnSpc>
                <a:spcPts val="2000"/>
              </a:lnSpc>
              <a:buNone/>
            </a:pPr>
            <a:r>
              <a:rPr lang="en-GB" sz="2000" dirty="0" smtClean="0"/>
              <a:t>	17 Woodland Road</a:t>
            </a:r>
          </a:p>
          <a:p>
            <a:pPr>
              <a:lnSpc>
                <a:spcPts val="2000"/>
              </a:lnSpc>
              <a:buNone/>
            </a:pPr>
            <a:r>
              <a:rPr lang="en-GB" sz="2000" dirty="0" smtClean="0"/>
              <a:t>	Bristol, BS8 1TE</a:t>
            </a:r>
          </a:p>
          <a:p>
            <a:pPr>
              <a:lnSpc>
                <a:spcPts val="2000"/>
              </a:lnSpc>
              <a:buNone/>
            </a:pPr>
            <a:r>
              <a:rPr lang="en-GB" sz="2000" dirty="0" smtClean="0"/>
              <a:t>	</a:t>
            </a:r>
            <a:r>
              <a:rPr lang="en-GB" sz="2000" dirty="0" smtClean="0">
                <a:solidFill>
                  <a:srgbClr val="0000FF"/>
                </a:solidFill>
                <a:hlinkClick r:id="rId2"/>
              </a:rPr>
              <a:t>J.O.Langner@bristol.ac.uk</a:t>
            </a:r>
            <a:r>
              <a:rPr lang="en-GB" sz="2000" dirty="0" smtClean="0"/>
              <a:t>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7F5C7-7260-4A4C-8F5D-E6C57911F2EC}" type="slidenum">
              <a:rPr lang="en-US" smtClean="0"/>
              <a:pPr>
                <a:defRPr/>
              </a:pPr>
              <a:t>18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>
                <a:ea typeface="ＭＳ Ｐゴシック" pitchFamily="34" charset="-128"/>
              </a:rPr>
              <a:t>German language teaching at Bristol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smtClean="0">
                <a:ea typeface="ＭＳ Ｐゴシック" pitchFamily="34" charset="-128"/>
              </a:rPr>
              <a:t>2010-11</a:t>
            </a:r>
          </a:p>
        </p:txBody>
      </p:sp>
      <p:sp>
        <p:nvSpPr>
          <p:cNvPr id="2150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Integrated Skills classes (2.5 hrs per week)</a:t>
            </a:r>
          </a:p>
          <a:p>
            <a:r>
              <a:rPr lang="en-GB" smtClean="0">
                <a:ea typeface="ＭＳ Ｐゴシック" pitchFamily="34" charset="-128"/>
              </a:rPr>
              <a:t>Grammar lecture (1 hr per week)</a:t>
            </a:r>
          </a:p>
        </p:txBody>
      </p:sp>
      <p:sp>
        <p:nvSpPr>
          <p:cNvPr id="21509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smtClean="0">
                <a:ea typeface="ＭＳ Ｐゴシック" pitchFamily="34" charset="-128"/>
              </a:rPr>
              <a:t>since 2011-12</a:t>
            </a:r>
          </a:p>
        </p:txBody>
      </p:sp>
      <p:sp>
        <p:nvSpPr>
          <p:cNvPr id="21510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Integrated Skills classes (3 hrs per week)</a:t>
            </a:r>
          </a:p>
          <a:p>
            <a:r>
              <a:rPr lang="en-GB" smtClean="0">
                <a:ea typeface="ＭＳ Ｐゴシック" pitchFamily="34" charset="-128"/>
              </a:rPr>
              <a:t>online grammar course </a:t>
            </a:r>
          </a:p>
          <a:p>
            <a:pPr>
              <a:buFontTx/>
              <a:buNone/>
            </a:pPr>
            <a:r>
              <a:rPr lang="en-GB" smtClean="0">
                <a:ea typeface="ＭＳ Ｐゴシック" pitchFamily="34" charset="-128"/>
              </a:rPr>
              <a:t>	(? hrs per week)</a:t>
            </a:r>
          </a:p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178879-7EB1-4BFF-8B0C-069850351A72}" type="slidenum">
              <a:rPr lang="en-US">
                <a:latin typeface="Arial" charset="0"/>
              </a:rPr>
              <a:pPr/>
              <a:t>2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12" name="Oval 7"/>
          <p:cNvSpPr>
            <a:spLocks noChangeArrowheads="1"/>
          </p:cNvSpPr>
          <p:nvPr/>
        </p:nvSpPr>
        <p:spPr bwMode="auto">
          <a:xfrm>
            <a:off x="827088" y="2349500"/>
            <a:ext cx="576262" cy="10795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3" name="Oval 8"/>
          <p:cNvSpPr>
            <a:spLocks noChangeArrowheads="1"/>
          </p:cNvSpPr>
          <p:nvPr/>
        </p:nvSpPr>
        <p:spPr bwMode="auto">
          <a:xfrm>
            <a:off x="3492500" y="3644900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60E8F3-0F19-49FF-9B6A-8FF5002DBE6B}" type="slidenum">
              <a:rPr lang="en-US">
                <a:latin typeface="Arial" charset="0"/>
              </a:rPr>
              <a:pPr/>
              <a:t>3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Why?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268413"/>
            <a:ext cx="7467600" cy="4537075"/>
          </a:xfrm>
          <a:ln>
            <a:solidFill>
              <a:srgbClr val="0000FF"/>
            </a:solidFill>
          </a:ln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grammar lectures not very well attended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students did not do exercises at home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students are mixed ability</a:t>
            </a:r>
          </a:p>
          <a:p>
            <a:pPr>
              <a:spcBef>
                <a:spcPct val="10000"/>
              </a:spcBef>
            </a:pPr>
            <a:endParaRPr lang="en-US" smtClean="0">
              <a:ea typeface="ＭＳ Ｐゴシック" pitchFamily="34" charset="-128"/>
            </a:endParaRP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students get more contact hours in small groups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enable students to work in their own time and at their own pace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enable students to become independent/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mtClean="0">
                <a:ea typeface="ＭＳ Ｐゴシック" pitchFamily="34" charset="-128"/>
              </a:rPr>
              <a:t>	autonomous learners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246B65-8D03-4852-9DA0-A38452DADB63}" type="slidenum">
              <a:rPr lang="en-US">
                <a:latin typeface="Arial" charset="0"/>
              </a:rPr>
              <a:pPr/>
              <a:t>4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The online grammar course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68413"/>
            <a:ext cx="7993062" cy="4370387"/>
          </a:xfrm>
          <a:ln>
            <a:solidFill>
              <a:srgbClr val="0000FF"/>
            </a:solidFill>
          </a:ln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z="2000" smtClean="0">
                <a:ea typeface="ＭＳ Ｐゴシック" pitchFamily="34" charset="-128"/>
              </a:rPr>
              <a:t>based on topics/structure of grammar lecture</a:t>
            </a:r>
          </a:p>
          <a:p>
            <a:pPr>
              <a:spcBef>
                <a:spcPct val="10000"/>
              </a:spcBef>
            </a:pPr>
            <a:r>
              <a:rPr lang="en-US" sz="2000" smtClean="0">
                <a:ea typeface="ＭＳ Ｐゴシック" pitchFamily="34" charset="-128"/>
              </a:rPr>
              <a:t>accessed through blackboard (VLE)</a:t>
            </a:r>
          </a:p>
          <a:p>
            <a:pPr>
              <a:spcBef>
                <a:spcPct val="10000"/>
              </a:spcBef>
            </a:pPr>
            <a:r>
              <a:rPr lang="en-US" sz="2000" smtClean="0">
                <a:ea typeface="ＭＳ Ｐゴシック" pitchFamily="34" charset="-128"/>
              </a:rPr>
              <a:t>a tutorial and a test almost every week (19 in total)</a:t>
            </a:r>
          </a:p>
          <a:p>
            <a:pPr>
              <a:spcBef>
                <a:spcPct val="10000"/>
              </a:spcBef>
            </a:pPr>
            <a:r>
              <a:rPr lang="en-US" sz="2000" smtClean="0">
                <a:ea typeface="ＭＳ Ｐゴシック" pitchFamily="34" charset="-128"/>
              </a:rPr>
              <a:t>additional exercises in class/face to face tutorials</a:t>
            </a:r>
          </a:p>
          <a:p>
            <a:pPr>
              <a:spcBef>
                <a:spcPct val="10000"/>
              </a:spcBef>
            </a:pPr>
            <a:r>
              <a:rPr lang="en-US" sz="2000" smtClean="0">
                <a:ea typeface="ＭＳ Ｐゴシック" pitchFamily="34" charset="-128"/>
              </a:rPr>
              <a:t>using Wimba Create and Questionmark Perception</a:t>
            </a:r>
          </a:p>
          <a:p>
            <a:pPr>
              <a:spcBef>
                <a:spcPct val="10000"/>
              </a:spcBef>
            </a:pPr>
            <a:r>
              <a:rPr lang="en-US" sz="2000" smtClean="0">
                <a:ea typeface="ＭＳ Ｐゴシック" pitchFamily="34" charset="-128"/>
              </a:rPr>
              <a:t>started summer 2011 until Easter 2012; improvement work summer 2012</a:t>
            </a:r>
          </a:p>
          <a:p>
            <a:pPr>
              <a:spcBef>
                <a:spcPct val="10000"/>
              </a:spcBef>
            </a:pPr>
            <a:r>
              <a:rPr lang="en-US" sz="2000" smtClean="0">
                <a:ea typeface="ＭＳ Ｐゴシック" pitchFamily="34" charset="-128"/>
              </a:rPr>
              <a:t>administer the course (reminders, reports, etc.)</a:t>
            </a:r>
          </a:p>
          <a:p>
            <a:pPr>
              <a:spcBef>
                <a:spcPct val="10000"/>
              </a:spcBef>
            </a:pPr>
            <a:r>
              <a:rPr lang="en-GB" sz="2000" smtClean="0">
                <a:solidFill>
                  <a:srgbClr val="0000FF"/>
                </a:solidFill>
                <a:ea typeface="ＭＳ Ｐゴシック" pitchFamily="34" charset="-128"/>
                <a:hlinkClick r:id="rId3"/>
              </a:rPr>
              <a:t>online grammar course</a:t>
            </a:r>
            <a:endParaRPr lang="en-GB" smtClean="0">
              <a:ea typeface="ＭＳ Ｐゴシック" pitchFamily="34" charset="-12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79537C-0C6D-41EF-BD62-22929E9AF924}" type="slidenum">
              <a:rPr lang="en-US">
                <a:latin typeface="Arial" charset="0"/>
              </a:rPr>
              <a:pPr/>
              <a:t>5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Views by members of staff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0000FF"/>
            </a:solidFill>
          </a:ln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workload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software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integration into teaching</a:t>
            </a: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attendance of face to face tutorials</a:t>
            </a:r>
          </a:p>
          <a:p>
            <a:pPr>
              <a:spcBef>
                <a:spcPct val="10000"/>
              </a:spcBef>
            </a:pPr>
            <a:endParaRPr lang="en-US" smtClean="0">
              <a:ea typeface="ＭＳ Ｐゴシック" pitchFamily="34" charset="-128"/>
            </a:endParaRPr>
          </a:p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availability to other students</a:t>
            </a:r>
          </a:p>
          <a:p>
            <a:pPr>
              <a:spcBef>
                <a:spcPct val="10000"/>
              </a:spcBef>
              <a:buFontTx/>
              <a:buNone/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DBF4A48-DB31-40FF-8551-39F4196F2AFC}" type="slidenum">
              <a:rPr lang="en-US">
                <a:latin typeface="Arial" charset="0"/>
              </a:rPr>
              <a:pPr/>
              <a:t>6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Feedback from students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0000FF"/>
            </a:solidFill>
          </a:ln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mtClean="0">
                <a:ea typeface="ＭＳ Ｐゴシック" pitchFamily="34" charset="-128"/>
              </a:rPr>
              <a:t>feedback forms in week 24 (n=38; out of 39)</a:t>
            </a:r>
          </a:p>
          <a:p>
            <a:pPr>
              <a:spcBef>
                <a:spcPct val="10000"/>
              </a:spcBef>
            </a:pPr>
            <a:r>
              <a:rPr lang="en-US" u="sng" smtClean="0">
                <a:ea typeface="ＭＳ Ｐゴシック" pitchFamily="34" charset="-128"/>
              </a:rPr>
              <a:t>overall</a:t>
            </a:r>
            <a:r>
              <a:rPr lang="en-US" smtClean="0">
                <a:ea typeface="ＭＳ Ｐゴシック" pitchFamily="34" charset="-128"/>
              </a:rPr>
              <a:t>: </a:t>
            </a:r>
          </a:p>
          <a:p>
            <a:pPr lvl="1">
              <a:spcBef>
                <a:spcPct val="10000"/>
              </a:spcBef>
              <a:buFontTx/>
              <a:buNone/>
            </a:pPr>
            <a:endParaRPr lang="en-US" smtClean="0">
              <a:ea typeface="ＭＳ Ｐゴシック" pitchFamily="34" charset="-128"/>
            </a:endParaRPr>
          </a:p>
          <a:p>
            <a:pPr lvl="1">
              <a:spcBef>
                <a:spcPct val="10000"/>
              </a:spcBef>
              <a:buFontTx/>
              <a:buNone/>
            </a:pPr>
            <a:r>
              <a:rPr lang="en-US" smtClean="0">
                <a:ea typeface="ＭＳ Ｐゴシック" pitchFamily="34" charset="-128"/>
              </a:rPr>
              <a:t>84.2% think it is a good course!!!</a:t>
            </a:r>
          </a:p>
          <a:p>
            <a:pPr lvl="1">
              <a:spcBef>
                <a:spcPct val="10000"/>
              </a:spcBef>
              <a:buFontTx/>
              <a:buNone/>
            </a:pPr>
            <a:endParaRPr lang="en-US" smtClean="0">
              <a:ea typeface="ＭＳ Ｐゴシック" pitchFamily="34" charset="-128"/>
            </a:endParaRPr>
          </a:p>
          <a:p>
            <a:pPr lvl="1">
              <a:spcBef>
                <a:spcPct val="10000"/>
              </a:spcBef>
              <a:buFontTx/>
              <a:buNone/>
            </a:pPr>
            <a:r>
              <a:rPr lang="en-US" smtClean="0">
                <a:ea typeface="ＭＳ Ｐゴシック" pitchFamily="34" charset="-128"/>
              </a:rPr>
              <a:t>94.3% thought that learning objectives and instructions were made clear</a:t>
            </a:r>
          </a:p>
          <a:p>
            <a:pPr lvl="1">
              <a:spcBef>
                <a:spcPct val="10000"/>
              </a:spcBef>
            </a:pPr>
            <a:endParaRPr lang="en-US" smtClean="0">
              <a:ea typeface="ＭＳ Ｐゴシック" pitchFamily="34" charset="-128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How many grammar tutorials/tests did you actually do?</a:t>
            </a:r>
          </a:p>
        </p:txBody>
      </p:sp>
      <p:graphicFrame>
        <p:nvGraphicFramePr>
          <p:cNvPr id="1026" name="Chart Placeholder 4"/>
          <p:cNvGraphicFramePr>
            <a:graphicFrameLocks noGrp="1"/>
          </p:cNvGraphicFramePr>
          <p:nvPr>
            <p:ph type="chart" idx="1"/>
          </p:nvPr>
        </p:nvGraphicFramePr>
        <p:xfrm>
          <a:off x="1065213" y="1506538"/>
          <a:ext cx="7569200" cy="421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7565792" imgH="4218798" progId="Excel.Sheet.8">
                  <p:embed/>
                </p:oleObj>
              </mc:Choice>
              <mc:Fallback>
                <p:oleObj r:id="rId3" imgW="7565792" imgH="4218798" progId="Excel.Sheet.8">
                  <p:embed/>
                  <p:pic>
                    <p:nvPicPr>
                      <p:cNvPr id="0" name="Chart Placehold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1506538"/>
                        <a:ext cx="7569200" cy="421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0CB34F9-989F-40EE-AABA-227BD8626B33}" type="slidenum">
              <a:rPr lang="en-US">
                <a:latin typeface="Arial" charset="0"/>
              </a:rPr>
              <a:pPr/>
              <a:t>7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How often did you usually do a tutorial/test?</a:t>
            </a:r>
          </a:p>
        </p:txBody>
      </p:sp>
      <p:graphicFrame>
        <p:nvGraphicFramePr>
          <p:cNvPr id="2050" name="Chart Placeholder 4"/>
          <p:cNvGraphicFramePr>
            <a:graphicFrameLocks noGrp="1"/>
          </p:cNvGraphicFramePr>
          <p:nvPr>
            <p:ph type="chart" idx="1"/>
          </p:nvPr>
        </p:nvGraphicFramePr>
        <p:xfrm>
          <a:off x="1065213" y="1506538"/>
          <a:ext cx="7569200" cy="421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3" imgW="7565792" imgH="4218798" progId="Excel.Sheet.8">
                  <p:embed/>
                </p:oleObj>
              </mc:Choice>
              <mc:Fallback>
                <p:oleObj r:id="rId3" imgW="7565792" imgH="4218798" progId="Excel.Sheet.8">
                  <p:embed/>
                  <p:pic>
                    <p:nvPicPr>
                      <p:cNvPr id="0" name="Chart Placehold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1506538"/>
                        <a:ext cx="7569200" cy="421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129FCEA-BC8D-4DAA-BC9A-A9F621478669}" type="slidenum">
              <a:rPr lang="en-US">
                <a:latin typeface="Arial" charset="0"/>
              </a:rPr>
              <a:pPr/>
              <a:t>8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When did you normally do the tutorials/tests?</a:t>
            </a:r>
          </a:p>
        </p:txBody>
      </p:sp>
      <p:graphicFrame>
        <p:nvGraphicFramePr>
          <p:cNvPr id="3074" name="Chart Placeholder 4"/>
          <p:cNvGraphicFramePr>
            <a:graphicFrameLocks noGrp="1"/>
          </p:cNvGraphicFramePr>
          <p:nvPr>
            <p:ph type="chart" idx="1"/>
          </p:nvPr>
        </p:nvGraphicFramePr>
        <p:xfrm>
          <a:off x="1065213" y="1506538"/>
          <a:ext cx="7569200" cy="499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3" imgW="7565792" imgH="4999153" progId="Excel.Sheet.8">
                  <p:embed/>
                </p:oleObj>
              </mc:Choice>
              <mc:Fallback>
                <p:oleObj r:id="rId3" imgW="7565792" imgH="4999153" progId="Excel.Sheet.8">
                  <p:embed/>
                  <p:pic>
                    <p:nvPicPr>
                      <p:cNvPr id="0" name="Chart Placehold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1506538"/>
                        <a:ext cx="7569200" cy="499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D08ED6-EBD8-4806-A509-0CAE77D930F1}" type="slidenum">
              <a:rPr lang="en-US">
                <a:latin typeface="Arial" charset="0"/>
              </a:rPr>
              <a:pPr/>
              <a:t>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B01C2E"/>
      </a:accent1>
      <a:accent2>
        <a:srgbClr val="081C5A"/>
      </a:accent2>
      <a:accent3>
        <a:srgbClr val="FFFFFF"/>
      </a:accent3>
      <a:accent4>
        <a:srgbClr val="000000"/>
      </a:accent4>
      <a:accent5>
        <a:srgbClr val="D4ABAD"/>
      </a:accent5>
      <a:accent6>
        <a:srgbClr val="061851"/>
      </a:accent6>
      <a:hlink>
        <a:srgbClr val="B2B2B2"/>
      </a:hlink>
      <a:folHlink>
        <a:srgbClr val="EAEAE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ts val="3600"/>
          </a:lnSpc>
          <a:spcBef>
            <a:spcPts val="500"/>
          </a:spcBef>
          <a:spcAft>
            <a:spcPct val="0"/>
          </a:spcAft>
          <a:buClr>
            <a:srgbClr val="990033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ts val="3600"/>
          </a:lnSpc>
          <a:spcBef>
            <a:spcPts val="500"/>
          </a:spcBef>
          <a:spcAft>
            <a:spcPct val="0"/>
          </a:spcAft>
          <a:buClr>
            <a:srgbClr val="990033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01C2E"/>
        </a:accent1>
        <a:accent2>
          <a:srgbClr val="081C5A"/>
        </a:accent2>
        <a:accent3>
          <a:srgbClr val="FFFFFF"/>
        </a:accent3>
        <a:accent4>
          <a:srgbClr val="000000"/>
        </a:accent4>
        <a:accent5>
          <a:srgbClr val="D4ABAD"/>
        </a:accent5>
        <a:accent6>
          <a:srgbClr val="061851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DDDDDD"/>
    </a:lt2>
    <a:accent1>
      <a:srgbClr val="B01C2E"/>
    </a:accent1>
    <a:accent2>
      <a:srgbClr val="081C5A"/>
    </a:accent2>
    <a:accent3>
      <a:srgbClr val="FFFFFF"/>
    </a:accent3>
    <a:accent4>
      <a:srgbClr val="000000"/>
    </a:accent4>
    <a:accent5>
      <a:srgbClr val="D4ABAD"/>
    </a:accent5>
    <a:accent6>
      <a:srgbClr val="061851"/>
    </a:accent6>
    <a:hlink>
      <a:srgbClr val="0000FF"/>
    </a:hlink>
    <a:folHlink>
      <a:srgbClr val="00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2914</TotalTime>
  <Words>637</Words>
  <Application>Microsoft Office PowerPoint</Application>
  <PresentationFormat>On-screen Show (4:3)</PresentationFormat>
  <Paragraphs>124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Microsoft Excel 97-2003 Worksheet</vt:lpstr>
      <vt:lpstr>Jonas Ole Langner</vt:lpstr>
      <vt:lpstr>German language teaching at Bristol</vt:lpstr>
      <vt:lpstr>Why?</vt:lpstr>
      <vt:lpstr>The online grammar course</vt:lpstr>
      <vt:lpstr>Views by members of staff</vt:lpstr>
      <vt:lpstr>Feedback from students</vt:lpstr>
      <vt:lpstr>How many grammar tutorials/tests did you actually do?</vt:lpstr>
      <vt:lpstr>How often did you usually do a tutorial/test?</vt:lpstr>
      <vt:lpstr>When did you normally do the tutorials/tests?</vt:lpstr>
      <vt:lpstr>PowerPoint Presentation</vt:lpstr>
      <vt:lpstr>How much time did you roughly spend on the online grammar course?</vt:lpstr>
      <vt:lpstr>Students’ grammar knowledge</vt:lpstr>
      <vt:lpstr>advantages of the online grammar course (students)</vt:lpstr>
      <vt:lpstr>disadvantages of the online grammar course (students)</vt:lpstr>
      <vt:lpstr>How can we improve the course?</vt:lpstr>
      <vt:lpstr>Work over the summer:</vt:lpstr>
      <vt:lpstr>Finally:</vt:lpstr>
      <vt:lpstr>Contact details</vt:lpstr>
    </vt:vector>
  </TitlesOfParts>
  <Company>UoB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space is for the name and role of the speaker.  A sans serif typeface of 18 pt is recommended.</dc:title>
  <dc:creator>Browning</dc:creator>
  <cp:lastModifiedBy>CONF111</cp:lastModifiedBy>
  <cp:revision>61</cp:revision>
  <dcterms:created xsi:type="dcterms:W3CDTF">2003-04-01T14:58:27Z</dcterms:created>
  <dcterms:modified xsi:type="dcterms:W3CDTF">2013-01-24T11:34:23Z</dcterms:modified>
</cp:coreProperties>
</file>